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6" d="100"/>
          <a:sy n="66" d="100"/>
        </p:scale>
        <p:origin x="668"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3352979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48442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2048229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253447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388056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3321342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2098007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39495772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1382887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3697071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EE1D86A7-026F-43CD-ADFE-573035CD49A7}" type="datetimeFigureOut">
              <a:rPr lang="ru-RU" smtClean="0"/>
              <a:pPr/>
              <a:t>27.03.2025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1423631-1A3A-4D77-B35C-BCA4041812FB}" type="slidenum">
              <a:rPr lang="ru-RU" smtClean="0"/>
              <a:pPr/>
              <a:t>‹#›</a:t>
            </a:fld>
            <a:endParaRPr lang="ru-RU"/>
          </a:p>
        </p:txBody>
      </p:sp>
    </p:spTree>
    <p:extLst>
      <p:ext uri="{BB962C8B-B14F-4D97-AF65-F5344CB8AC3E}">
        <p14:creationId xmlns:p14="http://schemas.microsoft.com/office/powerpoint/2010/main" val="156487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1D86A7-026F-43CD-ADFE-573035CD49A7}" type="datetimeFigureOut">
              <a:rPr lang="ru-RU" smtClean="0"/>
              <a:pPr/>
              <a:t>27.03.2025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423631-1A3A-4D77-B35C-BCA4041812FB}" type="slidenum">
              <a:rPr lang="ru-RU" smtClean="0"/>
              <a:pPr/>
              <a:t>‹#›</a:t>
            </a:fld>
            <a:endParaRPr lang="ru-RU"/>
          </a:p>
        </p:txBody>
      </p:sp>
    </p:spTree>
    <p:extLst>
      <p:ext uri="{BB962C8B-B14F-4D97-AF65-F5344CB8AC3E}">
        <p14:creationId xmlns:p14="http://schemas.microsoft.com/office/powerpoint/2010/main" val="1124887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agm.ru/" TargetMode="External"/><Relationship Id="rId2" Type="http://schemas.openxmlformats.org/officeDocument/2006/relationships/hyperlink" Target="mailto:audit@agm.ru"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685780"/>
            <a:ext cx="9144000" cy="1269856"/>
          </a:xfrm>
        </p:spPr>
        <p:txBody>
          <a:bodyPr/>
          <a:lstStyle/>
          <a:p>
            <a:r>
              <a:rPr lang="ru-RU" b="1" dirty="0"/>
              <a:t>ЗАО «Аудит-Гарантия-М»</a:t>
            </a:r>
          </a:p>
        </p:txBody>
      </p:sp>
      <p:sp>
        <p:nvSpPr>
          <p:cNvPr id="3" name="Подзаголовок 2"/>
          <p:cNvSpPr>
            <a:spLocks noGrp="1"/>
          </p:cNvSpPr>
          <p:nvPr>
            <p:ph type="subTitle" idx="1"/>
          </p:nvPr>
        </p:nvSpPr>
        <p:spPr>
          <a:xfrm>
            <a:off x="1524000" y="3641624"/>
            <a:ext cx="9144000" cy="2712993"/>
          </a:xfrm>
        </p:spPr>
        <p:txBody>
          <a:bodyPr>
            <a:normAutofit/>
          </a:bodyPr>
          <a:lstStyle/>
          <a:p>
            <a:r>
              <a:rPr lang="ru-RU" sz="4800" dirty="0"/>
              <a:t>КРАТКАЯ ИНФОРМАЦИЯ</a:t>
            </a:r>
          </a:p>
          <a:p>
            <a:endParaRPr lang="ru-RU" sz="4800" dirty="0"/>
          </a:p>
          <a:p>
            <a:endParaRPr lang="ru-RU" sz="3200" dirty="0"/>
          </a:p>
          <a:p>
            <a:r>
              <a:rPr lang="ru-RU" sz="3200" dirty="0"/>
              <a:t>2025</a:t>
            </a:r>
          </a:p>
          <a:p>
            <a:endParaRPr lang="ru-RU" sz="4800" dirty="0"/>
          </a:p>
        </p:txBody>
      </p:sp>
      <p:pic>
        <p:nvPicPr>
          <p:cNvPr id="1026"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4861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Аккредитация</a:t>
            </a:r>
            <a:endParaRPr lang="ru-RU" dirty="0"/>
          </a:p>
        </p:txBody>
      </p:sp>
      <p:sp>
        <p:nvSpPr>
          <p:cNvPr id="3" name="Объект 2"/>
          <p:cNvSpPr>
            <a:spLocks noGrp="1"/>
          </p:cNvSpPr>
          <p:nvPr>
            <p:ph idx="1"/>
          </p:nvPr>
        </p:nvSpPr>
        <p:spPr/>
        <p:txBody>
          <a:bodyPr/>
          <a:lstStyle/>
          <a:p>
            <a:pPr marL="0" indent="0" algn="just">
              <a:buNone/>
            </a:pPr>
            <a:r>
              <a:rPr lang="ru-RU" dirty="0"/>
              <a:t>ЗАО «Аудит-Гарантия-М» входит в список аккредитованных аудиторских компаний на оказание услуг по независимому аудиту и обзорной проверке финансовой отчетности по РСБУ для компаний группы ПАО АФК «Система».</a:t>
            </a:r>
          </a:p>
          <a:p>
            <a:pPr marL="0" indent="0" algn="just">
              <a:buNone/>
            </a:pPr>
            <a:endParaRPr lang="ru-RU" dirty="0"/>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461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883630" cy="1629045"/>
          </a:xfrm>
        </p:spPr>
        <p:txBody>
          <a:bodyPr>
            <a:noAutofit/>
          </a:bodyPr>
          <a:lstStyle/>
          <a:p>
            <a:r>
              <a:rPr lang="ru-RU" b="1" dirty="0"/>
              <a:t>Информация о членстве</a:t>
            </a:r>
            <a:br>
              <a:rPr lang="ru-RU" b="1" dirty="0"/>
            </a:br>
            <a:r>
              <a:rPr lang="ru-RU" b="1" dirty="0"/>
              <a:t>в саморегулируемой организации аудиторов</a:t>
            </a:r>
          </a:p>
        </p:txBody>
      </p:sp>
      <p:sp>
        <p:nvSpPr>
          <p:cNvPr id="3" name="Объект 2"/>
          <p:cNvSpPr>
            <a:spLocks noGrp="1"/>
          </p:cNvSpPr>
          <p:nvPr>
            <p:ph idx="1"/>
          </p:nvPr>
        </p:nvSpPr>
        <p:spPr>
          <a:xfrm>
            <a:off x="838200" y="2594110"/>
            <a:ext cx="10515600" cy="4351338"/>
          </a:xfrm>
        </p:spPr>
        <p:txBody>
          <a:bodyPr/>
          <a:lstStyle/>
          <a:p>
            <a:pPr marL="0" indent="0" algn="just">
              <a:buNone/>
            </a:pPr>
            <a:r>
              <a:rPr lang="ru-RU" dirty="0"/>
              <a:t>ЗАО «Аудит-Гарантия-М» является членом саморегулируемой организации аудиторов Ассоциация «Содружество» (СРО ААС) (ОРНЗ 12006055078)</a:t>
            </a:r>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653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Информация о проверках</a:t>
            </a:r>
            <a:br>
              <a:rPr lang="ru-RU" b="1" dirty="0"/>
            </a:br>
            <a:r>
              <a:rPr lang="ru-RU" b="1" dirty="0"/>
              <a:t>внешнего контроля качества</a:t>
            </a:r>
            <a:endParaRPr lang="ru-RU" dirty="0"/>
          </a:p>
        </p:txBody>
      </p:sp>
      <p:sp>
        <p:nvSpPr>
          <p:cNvPr id="3" name="Объект 2"/>
          <p:cNvSpPr>
            <a:spLocks noGrp="1"/>
          </p:cNvSpPr>
          <p:nvPr>
            <p:ph idx="1"/>
          </p:nvPr>
        </p:nvSpPr>
        <p:spPr>
          <a:xfrm>
            <a:off x="838200" y="1825625"/>
            <a:ext cx="10515600" cy="4686011"/>
          </a:xfrm>
        </p:spPr>
        <p:txBody>
          <a:bodyPr>
            <a:normAutofit/>
          </a:bodyPr>
          <a:lstStyle/>
          <a:p>
            <a:pPr marL="0" indent="0" algn="just">
              <a:buNone/>
            </a:pPr>
            <a:r>
              <a:rPr lang="ru-RU" sz="2000" dirty="0"/>
              <a:t>В ЗАО «Аудит-Гарантия-М» за период 2005-2025 </a:t>
            </a:r>
            <a:r>
              <a:rPr lang="ru-RU" sz="2000" dirty="0" err="1"/>
              <a:t>г.г</a:t>
            </a:r>
            <a:r>
              <a:rPr lang="ru-RU" sz="2000" dirty="0"/>
              <a:t>. проводились внешние проверки качества ее профессиональной деятельности. </a:t>
            </a:r>
          </a:p>
          <a:p>
            <a:pPr marL="0" indent="0" algn="just">
              <a:buNone/>
            </a:pPr>
            <a:r>
              <a:rPr lang="ru-RU" sz="2000" b="1" dirty="0"/>
              <a:t>Все проверки качества </a:t>
            </a:r>
            <a:r>
              <a:rPr lang="ru-RU" sz="2000" dirty="0"/>
              <a:t>профессиональной деятельности ЗАО «Аудит-Гарантия-М» </a:t>
            </a:r>
            <a:r>
              <a:rPr lang="ru-RU" sz="2000" b="1" dirty="0"/>
              <a:t>пройдены успешно</a:t>
            </a:r>
            <a:r>
              <a:rPr lang="ru-RU" sz="2000" dirty="0"/>
              <a:t>. </a:t>
            </a:r>
          </a:p>
          <a:p>
            <a:r>
              <a:rPr lang="ru-RU" sz="2000" dirty="0"/>
              <a:t>В 2022</a:t>
            </a:r>
            <a:r>
              <a:rPr lang="en-US" sz="2000" dirty="0"/>
              <a:t>-2023</a:t>
            </a:r>
            <a:r>
              <a:rPr lang="ru-RU" sz="2000" dirty="0"/>
              <a:t> году ЗАО «Аудит-Гарантия-М» прошло плановую проверку внешнего контроля качества работы аудиторской организации, проведённую саморегулируемой организацией аудиторов Ассоциация «Содружество» (СРО РСА).</a:t>
            </a:r>
          </a:p>
          <a:p>
            <a:r>
              <a:rPr lang="ru-RU" sz="2000" dirty="0"/>
              <a:t>В 2023</a:t>
            </a:r>
            <a:r>
              <a:rPr lang="en-US" sz="2000" dirty="0"/>
              <a:t> </a:t>
            </a:r>
            <a:r>
              <a:rPr lang="ru-RU" sz="2000" dirty="0"/>
              <a:t>и</a:t>
            </a:r>
            <a:r>
              <a:rPr lang="en-US" sz="2000" dirty="0"/>
              <a:t> 2024</a:t>
            </a:r>
            <a:r>
              <a:rPr lang="ru-RU" sz="2000" dirty="0"/>
              <a:t> годах ЗАО «Аудит-Гарантия-М» прошло плановую выездную внешнюю проверку качества работы аудиторской организации, проведённую Управлением Федерального казначейства по г. Москве</a:t>
            </a:r>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9083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Оказываемые услуги</a:t>
            </a:r>
            <a:endParaRPr lang="ru-RU" dirty="0"/>
          </a:p>
        </p:txBody>
      </p:sp>
      <p:sp>
        <p:nvSpPr>
          <p:cNvPr id="3" name="Объект 2"/>
          <p:cNvSpPr>
            <a:spLocks noGrp="1"/>
          </p:cNvSpPr>
          <p:nvPr>
            <p:ph idx="1"/>
          </p:nvPr>
        </p:nvSpPr>
        <p:spPr/>
        <p:txBody>
          <a:bodyPr>
            <a:normAutofit fontScale="85000" lnSpcReduction="20000"/>
          </a:bodyPr>
          <a:lstStyle/>
          <a:p>
            <a:r>
              <a:rPr lang="ru-RU" dirty="0"/>
              <a:t>Аудит</a:t>
            </a:r>
          </a:p>
          <a:p>
            <a:r>
              <a:rPr lang="ru-RU" dirty="0"/>
              <a:t>Консалтинговые услуги</a:t>
            </a:r>
          </a:p>
          <a:p>
            <a:r>
              <a:rPr lang="ru-RU" dirty="0"/>
              <a:t>Бухгалтерское обслуживание</a:t>
            </a:r>
          </a:p>
          <a:p>
            <a:r>
              <a:rPr lang="ru-RU" dirty="0"/>
              <a:t>Инвентаризация</a:t>
            </a:r>
          </a:p>
          <a:p>
            <a:pPr marL="0" indent="0">
              <a:buNone/>
            </a:pPr>
            <a:endParaRPr lang="ru-RU" dirty="0"/>
          </a:p>
          <a:p>
            <a:pPr marL="0" indent="0" algn="just">
              <a:buNone/>
            </a:pPr>
            <a:r>
              <a:rPr lang="ru-RU" dirty="0"/>
              <a:t>Наша команда состоит из профессионалов, обладающими знанием и опытом в различных областях права и экономики, благодаря чему способна достичь максимальной эффективности и координации при наименьшей потери времени, гарантируя нашим клиентам предоставление услуг на самом высоком уровне.</a:t>
            </a:r>
          </a:p>
          <a:p>
            <a:pPr marL="0" indent="0" algn="just">
              <a:buNone/>
            </a:pPr>
            <a:r>
              <a:rPr lang="ru-RU" dirty="0"/>
              <a:t>Используя свой опыт, мы можем помочь Вашей компании в реализации бизнес проектов и в достижении поставленных целей с соблюдением всех правовых норм и законов.</a:t>
            </a:r>
          </a:p>
          <a:p>
            <a:endParaRPr lang="ru-RU" dirty="0"/>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797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Аудит</a:t>
            </a:r>
          </a:p>
        </p:txBody>
      </p:sp>
      <p:sp>
        <p:nvSpPr>
          <p:cNvPr id="3" name="Объект 2"/>
          <p:cNvSpPr>
            <a:spLocks noGrp="1"/>
          </p:cNvSpPr>
          <p:nvPr>
            <p:ph idx="1"/>
          </p:nvPr>
        </p:nvSpPr>
        <p:spPr/>
        <p:txBody>
          <a:bodyPr>
            <a:normAutofit fontScale="85000" lnSpcReduction="20000"/>
          </a:bodyPr>
          <a:lstStyle/>
          <a:p>
            <a:pPr algn="just"/>
            <a:r>
              <a:rPr lang="ru-RU" dirty="0"/>
              <a:t>Обязательный и инициативный аудит</a:t>
            </a:r>
          </a:p>
          <a:p>
            <a:pPr algn="just"/>
            <a:r>
              <a:rPr lang="ru-RU" dirty="0"/>
              <a:t>Аудит МСФО</a:t>
            </a:r>
          </a:p>
          <a:p>
            <a:pPr algn="just"/>
            <a:r>
              <a:rPr lang="ru-RU" dirty="0" err="1"/>
              <a:t>Due</a:t>
            </a:r>
            <a:r>
              <a:rPr lang="ru-RU" dirty="0"/>
              <a:t> </a:t>
            </a:r>
            <a:r>
              <a:rPr lang="ru-RU" dirty="0" err="1"/>
              <a:t>diligence</a:t>
            </a:r>
            <a:r>
              <a:rPr lang="ru-RU" dirty="0"/>
              <a:t> (комплекс мероприятий по анализу внутренней юридической и экономической среды отдельного предприятия или бизнеса в целом, проводимый с целью оценки налоговых и иных рисков, связанных с инвестированием)</a:t>
            </a:r>
          </a:p>
          <a:p>
            <a:pPr algn="just"/>
            <a:r>
              <a:rPr lang="ru-RU" dirty="0"/>
              <a:t>Налоговый аудит</a:t>
            </a:r>
          </a:p>
          <a:p>
            <a:pPr algn="just"/>
            <a:r>
              <a:rPr lang="ru-RU" dirty="0"/>
              <a:t>Проверка соблюдения интересов собственников</a:t>
            </a:r>
          </a:p>
          <a:p>
            <a:pPr algn="just"/>
            <a:r>
              <a:rPr lang="ru-RU" dirty="0"/>
              <a:t>Документальная ревизия</a:t>
            </a:r>
          </a:p>
          <a:p>
            <a:pPr algn="just"/>
            <a:r>
              <a:rPr lang="ru-RU" dirty="0"/>
              <a:t>Сопровождение налоговых проверок</a:t>
            </a:r>
          </a:p>
          <a:p>
            <a:pPr algn="just"/>
            <a:r>
              <a:rPr lang="ru-RU" dirty="0"/>
              <a:t>Кадровый аудит</a:t>
            </a:r>
          </a:p>
          <a:p>
            <a:pPr algn="just"/>
            <a:r>
              <a:rPr lang="ru-RU" dirty="0"/>
              <a:t>Аудит тарифов</a:t>
            </a:r>
          </a:p>
        </p:txBody>
      </p:sp>
      <p:pic>
        <p:nvPicPr>
          <p:cNvPr id="7"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292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Консалтинговые услуги</a:t>
            </a:r>
          </a:p>
        </p:txBody>
      </p:sp>
      <p:sp>
        <p:nvSpPr>
          <p:cNvPr id="3" name="Объект 2"/>
          <p:cNvSpPr>
            <a:spLocks noGrp="1"/>
          </p:cNvSpPr>
          <p:nvPr>
            <p:ph idx="1"/>
          </p:nvPr>
        </p:nvSpPr>
        <p:spPr/>
        <p:txBody>
          <a:bodyPr>
            <a:normAutofit fontScale="77500" lnSpcReduction="20000"/>
          </a:bodyPr>
          <a:lstStyle/>
          <a:p>
            <a:pPr algn="just"/>
            <a:r>
              <a:rPr lang="ru-RU" dirty="0"/>
              <a:t>юридическое сопровождение бизнеса</a:t>
            </a:r>
          </a:p>
          <a:p>
            <a:pPr algn="just"/>
            <a:r>
              <a:rPr lang="ru-RU" dirty="0"/>
              <a:t>истребование дебиторской задолженности</a:t>
            </a:r>
          </a:p>
          <a:p>
            <a:pPr algn="just"/>
            <a:r>
              <a:rPr lang="ru-RU" dirty="0"/>
              <a:t>судебная арбитражная практика</a:t>
            </a:r>
          </a:p>
          <a:p>
            <a:pPr algn="just"/>
            <a:r>
              <a:rPr lang="ru-RU" dirty="0"/>
              <a:t>налоговые споры</a:t>
            </a:r>
          </a:p>
          <a:p>
            <a:pPr algn="just"/>
            <a:r>
              <a:rPr lang="ru-RU" dirty="0"/>
              <a:t>юридические консультации</a:t>
            </a:r>
          </a:p>
          <a:p>
            <a:pPr algn="just"/>
            <a:r>
              <a:rPr lang="ru-RU" dirty="0"/>
              <a:t>регистрация предприятий</a:t>
            </a:r>
          </a:p>
          <a:p>
            <a:pPr algn="just"/>
            <a:r>
              <a:rPr lang="ru-RU" dirty="0"/>
              <a:t>анализ результатов финансово-хозяйственной деятельности, экономический анализ, оценка эффективности управления</a:t>
            </a:r>
          </a:p>
          <a:p>
            <a:pPr algn="just"/>
            <a:r>
              <a:rPr lang="ru-RU" dirty="0"/>
              <a:t>проведение экспертной оценки финансовых проектов и бизнес-планов</a:t>
            </a:r>
          </a:p>
          <a:p>
            <a:pPr algn="just"/>
            <a:r>
              <a:rPr lang="ru-RU" dirty="0"/>
              <a:t>разработка схем договорных отношений</a:t>
            </a:r>
          </a:p>
          <a:p>
            <a:pPr algn="just"/>
            <a:r>
              <a:rPr lang="ru-RU" dirty="0"/>
              <a:t>расчет налоговой нагрузки по предлагаемым клиентам схемам сделок</a:t>
            </a:r>
          </a:p>
          <a:p>
            <a:pPr algn="just"/>
            <a:r>
              <a:rPr lang="ru-RU" dirty="0"/>
              <a:t>тестирование специалистов при подборе персонала для клиентов</a:t>
            </a:r>
          </a:p>
          <a:p>
            <a:pPr algn="just"/>
            <a:endParaRPr lang="ru-RU" dirty="0"/>
          </a:p>
        </p:txBody>
      </p:sp>
      <p:pic>
        <p:nvPicPr>
          <p:cNvPr id="6"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0694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Бухгалтерское обслуживание</a:t>
            </a:r>
          </a:p>
        </p:txBody>
      </p:sp>
      <p:sp>
        <p:nvSpPr>
          <p:cNvPr id="3" name="Объект 2"/>
          <p:cNvSpPr>
            <a:spLocks noGrp="1"/>
          </p:cNvSpPr>
          <p:nvPr>
            <p:ph idx="1"/>
          </p:nvPr>
        </p:nvSpPr>
        <p:spPr/>
        <p:txBody>
          <a:bodyPr>
            <a:normAutofit/>
          </a:bodyPr>
          <a:lstStyle/>
          <a:p>
            <a:pPr algn="just"/>
            <a:r>
              <a:rPr lang="ru-RU" dirty="0">
                <a:effectLst/>
              </a:rPr>
              <a:t>бухгалтерское сопровождение</a:t>
            </a:r>
          </a:p>
          <a:p>
            <a:pPr algn="just"/>
            <a:r>
              <a:rPr lang="ru-RU" dirty="0">
                <a:effectLst/>
              </a:rPr>
              <a:t>постановка (восстановление) бухгалтерского и налогового учета</a:t>
            </a:r>
          </a:p>
          <a:p>
            <a:pPr algn="just"/>
            <a:r>
              <a:rPr lang="ru-RU" dirty="0">
                <a:effectLst/>
              </a:rPr>
              <a:t>сопровождение налоговых проверок, представление интересов клиента в налоговых органах и иных контролирующих и надзорных инстанциях</a:t>
            </a:r>
          </a:p>
          <a:p>
            <a:pPr algn="just"/>
            <a:r>
              <a:rPr lang="ru-RU" dirty="0">
                <a:effectLst/>
              </a:rPr>
              <a:t>оценка состояния, разработка и организация систем ведения бухгалтерского учета, документооборота и внутреннего контроля</a:t>
            </a:r>
          </a:p>
          <a:p>
            <a:endParaRPr lang="ru-RU" dirty="0"/>
          </a:p>
        </p:txBody>
      </p:sp>
      <p:pic>
        <p:nvPicPr>
          <p:cNvPr id="6"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766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Инвентаризация</a:t>
            </a:r>
          </a:p>
        </p:txBody>
      </p:sp>
      <p:sp>
        <p:nvSpPr>
          <p:cNvPr id="3" name="Объект 2"/>
          <p:cNvSpPr>
            <a:spLocks noGrp="1"/>
          </p:cNvSpPr>
          <p:nvPr>
            <p:ph idx="1"/>
          </p:nvPr>
        </p:nvSpPr>
        <p:spPr/>
        <p:txBody>
          <a:bodyPr>
            <a:normAutofit fontScale="62500" lnSpcReduction="20000"/>
          </a:bodyPr>
          <a:lstStyle/>
          <a:p>
            <a:pPr marL="0" indent="0" algn="just">
              <a:buNone/>
            </a:pPr>
            <a:r>
              <a:rPr lang="ru-RU" dirty="0"/>
              <a:t>Инвентаризация это проверка наличия имущества организации и состояния ее финансовых обязательств на определённую дату путем сличения фактических данных с данными бухгалтерского учета. </a:t>
            </a:r>
          </a:p>
          <a:p>
            <a:pPr marL="0" indent="0" algn="just">
              <a:buNone/>
            </a:pPr>
            <a:r>
              <a:rPr lang="ru-RU" dirty="0"/>
              <a:t>Основными целями инвентаризации являются:</a:t>
            </a:r>
          </a:p>
          <a:p>
            <a:pPr algn="just"/>
            <a:r>
              <a:rPr lang="ru-RU" dirty="0"/>
              <a:t>выявление фактического наличия имущества</a:t>
            </a:r>
          </a:p>
          <a:p>
            <a:pPr algn="just"/>
            <a:r>
              <a:rPr lang="ru-RU" dirty="0"/>
              <a:t>сопоставление фактического наличия имущества с данными бухгалтерского учета</a:t>
            </a:r>
          </a:p>
          <a:p>
            <a:pPr algn="just"/>
            <a:r>
              <a:rPr lang="ru-RU" dirty="0"/>
              <a:t>проверка полноты отражения обязательств в учете.</a:t>
            </a:r>
          </a:p>
          <a:p>
            <a:pPr marL="0" indent="0" algn="just">
              <a:buNone/>
            </a:pPr>
            <a:r>
              <a:rPr lang="ru-RU" dirty="0"/>
              <a:t>Проведение инвентаризации помогает достигать ряда побочных целей:</a:t>
            </a:r>
          </a:p>
          <a:p>
            <a:pPr algn="just"/>
            <a:r>
              <a:rPr lang="ru-RU" dirty="0"/>
              <a:t>контроль выполнения правил по обеспечению сохранности ТМЦ</a:t>
            </a:r>
          </a:p>
          <a:p>
            <a:pPr algn="just"/>
            <a:r>
              <a:rPr lang="ru-RU" dirty="0"/>
              <a:t>выявление товарно-материальных ценностей с истекшим или истекающим сроком годности, испорченных(сломанных)</a:t>
            </a:r>
          </a:p>
          <a:p>
            <a:pPr algn="just"/>
            <a:r>
              <a:rPr lang="ru-RU" dirty="0"/>
              <a:t>выявление неиспользуемых материальных ценностей с целью их реализации.</a:t>
            </a:r>
          </a:p>
          <a:p>
            <a:pPr marL="0" indent="0" algn="just">
              <a:buNone/>
            </a:pPr>
            <a:r>
              <a:rPr lang="ru-RU" dirty="0"/>
              <a:t>Сотрудники нашей компании обладают обширными знаниями и опытом проведения инвентаризаций на различных предприятиях (в т.ч. «МТС», АФК «Система», «М2М-телематика», М-Видео и др.)</a:t>
            </a:r>
          </a:p>
          <a:p>
            <a:endParaRPr lang="ru-RU" dirty="0"/>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006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Сведения об опыте работы</a:t>
            </a:r>
            <a:endParaRPr lang="ru-RU" dirty="0"/>
          </a:p>
        </p:txBody>
      </p:sp>
      <p:sp>
        <p:nvSpPr>
          <p:cNvPr id="3" name="Объект 2"/>
          <p:cNvSpPr>
            <a:spLocks noGrp="1"/>
          </p:cNvSpPr>
          <p:nvPr>
            <p:ph idx="1"/>
          </p:nvPr>
        </p:nvSpPr>
        <p:spPr/>
        <p:txBody>
          <a:bodyPr/>
          <a:lstStyle/>
          <a:p>
            <a:pPr marL="0" indent="0" algn="just">
              <a:buNone/>
            </a:pPr>
            <a:r>
              <a:rPr lang="ru-RU" dirty="0"/>
              <a:t>Компания создана в 1996 году и на сегодняшний день имеет </a:t>
            </a:r>
            <a:r>
              <a:rPr lang="ru-RU" b="1" dirty="0"/>
              <a:t>28 летний опыт работы </a:t>
            </a:r>
            <a:r>
              <a:rPr lang="ru-RU" dirty="0"/>
              <a:t>на рынке аудиторских услуг.</a:t>
            </a:r>
          </a:p>
          <a:p>
            <a:pPr marL="0" indent="0" algn="just">
              <a:buNone/>
            </a:pPr>
            <a:r>
              <a:rPr lang="ru-RU" dirty="0"/>
              <a:t>Закрытое акционерное общество «Аудит-Гарантия-М» имеет обширный опыт работы с крупнейшими холдинговыми структурами, включающими в себя организации с развернутой сетью филиалов и представительств, находящихся на территории Российской Федерации и за рубежом.</a:t>
            </a:r>
          </a:p>
          <a:p>
            <a:pPr marL="0" indent="0" algn="just">
              <a:buNone/>
            </a:pPr>
            <a:r>
              <a:rPr lang="ru-RU" dirty="0"/>
              <a:t>ЗАО «Аудит-Гарантия-М» осуществляло аудит и оказывала консалтинговые услуги в следующих холдингах и их дочерних и зависимых компаниях:</a:t>
            </a:r>
          </a:p>
          <a:p>
            <a:pPr marL="0" indent="0" algn="just">
              <a:buNone/>
            </a:pPr>
            <a:endParaRPr lang="ru-RU" dirty="0"/>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90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77455" y="502883"/>
            <a:ext cx="10880435" cy="5632311"/>
          </a:xfrm>
          <a:prstGeom prst="rect">
            <a:avLst/>
          </a:prstGeom>
        </p:spPr>
        <p:txBody>
          <a:bodyPr wrap="square">
            <a:spAutoFit/>
          </a:bodyPr>
          <a:lstStyle/>
          <a:p>
            <a:pPr algn="just"/>
            <a:r>
              <a:rPr lang="ru-RU" dirty="0"/>
              <a:t>1. С 1998 г. в течение 10 лет осуществляло обязательный аудит финансовой отчетности по Российским стандартам бухгалтерского учета </a:t>
            </a:r>
            <a:r>
              <a:rPr lang="ru-RU" b="1" dirty="0"/>
              <a:t>АФК «Система». </a:t>
            </a:r>
          </a:p>
          <a:p>
            <a:pPr algn="just"/>
            <a:endParaRPr lang="ru-RU" dirty="0"/>
          </a:p>
          <a:p>
            <a:pPr algn="just"/>
            <a:r>
              <a:rPr lang="ru-RU" dirty="0"/>
              <a:t>2. </a:t>
            </a:r>
            <a:r>
              <a:rPr lang="ru-RU" b="1" dirty="0"/>
              <a:t>АО Агрохолдинг «СТЕПЬ»</a:t>
            </a:r>
            <a:r>
              <a:rPr lang="ru-RU" dirty="0"/>
              <a:t> и его дочерние и зависимые организации:</a:t>
            </a:r>
          </a:p>
          <a:p>
            <a:pPr algn="just"/>
            <a:r>
              <a:rPr lang="ru-RU" dirty="0"/>
              <a:t>ООО «АГРО-1», ООО «</a:t>
            </a:r>
            <a:r>
              <a:rPr lang="ru-RU" dirty="0" err="1"/>
              <a:t>АгроКомплекс</a:t>
            </a:r>
            <a:r>
              <a:rPr lang="ru-RU" dirty="0"/>
              <a:t>», ООО «АГРОСЕРВИС», ООО «Агрохолдинг», ОАО «Племенной завод «</a:t>
            </a:r>
            <a:r>
              <a:rPr lang="ru-RU" dirty="0" err="1"/>
              <a:t>Гашунский</a:t>
            </a:r>
            <a:r>
              <a:rPr lang="ru-RU" dirty="0"/>
              <a:t>», АО «</a:t>
            </a:r>
            <a:r>
              <a:rPr lang="ru-RU" dirty="0" err="1"/>
              <a:t>Маркон</a:t>
            </a:r>
            <a:r>
              <a:rPr lang="ru-RU" dirty="0"/>
              <a:t>», АО «Племенной завод «Прогресс», ООО «</a:t>
            </a:r>
            <a:r>
              <a:rPr lang="ru-RU" dirty="0" err="1"/>
              <a:t>СтаврАгроПром</a:t>
            </a:r>
            <a:r>
              <a:rPr lang="ru-RU" dirty="0"/>
              <a:t>», ООО «Ставропольское Руно»</a:t>
            </a:r>
          </a:p>
          <a:p>
            <a:pPr algn="just"/>
            <a:endParaRPr lang="ru-RU" dirty="0"/>
          </a:p>
          <a:p>
            <a:pPr algn="just"/>
            <a:r>
              <a:rPr lang="ru-RU" dirty="0"/>
              <a:t>3. </a:t>
            </a:r>
            <a:r>
              <a:rPr lang="ru-RU" b="1" dirty="0"/>
              <a:t>ОАО «ВАО «Интурист»</a:t>
            </a:r>
            <a:r>
              <a:rPr lang="ru-RU" dirty="0"/>
              <a:t> и его дочерние и зависимые организации:</a:t>
            </a:r>
          </a:p>
          <a:p>
            <a:pPr algn="just"/>
            <a:r>
              <a:rPr lang="ru-RU" dirty="0"/>
              <a:t>ПАО «Гостиничный комплекс «Космос», ОАО «Интурист Отель Групп», ОАО «Интурист-Елец», ООО «Сеть магазинов горящих путевок»; ЗАО «Агентство ДАВС»; ООО «Интуравтосервис», ООО «Алтай Резорт», ООО «Ижевск-Отель», ООО «Комплекс «Серебряный Бор», ООО «Онега Палас», ООО «РГС Астрахань», ООО «РГС Волгоград», ООО «РГС Воронеж», ООО «РГС Казань», ООО «РГС Новосибирск», ООО «РГС Пермь», ООО «РГС Сочи», ООО «РГС Ярославль», ООО «РГО», ООО «СБЦ», ООО «УГК «Космос Групп», АО «ФОРТУНА» и др.</a:t>
            </a:r>
          </a:p>
          <a:p>
            <a:pPr algn="just"/>
            <a:endParaRPr lang="ru-RU" dirty="0"/>
          </a:p>
          <a:p>
            <a:pPr algn="just"/>
            <a:r>
              <a:rPr lang="ru-RU" dirty="0"/>
              <a:t>4. </a:t>
            </a:r>
            <a:r>
              <a:rPr lang="ru-RU" b="1" dirty="0"/>
              <a:t>ОАО «Система Масс-медиа»</a:t>
            </a:r>
            <a:r>
              <a:rPr lang="ru-RU" dirty="0"/>
              <a:t> и его дочерние и зависимые организации:</a:t>
            </a:r>
          </a:p>
          <a:p>
            <a:pPr algn="just"/>
            <a:r>
              <a:rPr lang="ru-RU" dirty="0"/>
              <a:t>ОАО «Система Масс-медиа», ЗАО «СММ-Финанс», ЗАО «Всемирные Русские Студии», ОАО «Объединённые Русские Киностудии», ОАО «Ленфильм XXI», ЗАО «Телекомпания СТРИМ», ООО «КОСМОС-ТВ», ООО «Цифровое телерадиовещание», ОАО «Рекламное агентство «Максима», ООО «Нью Медиа Сервис»</a:t>
            </a:r>
          </a:p>
          <a:p>
            <a:pPr algn="just"/>
            <a:endParaRPr lang="ru-RU" dirty="0"/>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262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92727" y="271835"/>
            <a:ext cx="11074399" cy="5355312"/>
          </a:xfrm>
          <a:prstGeom prst="rect">
            <a:avLst/>
          </a:prstGeom>
        </p:spPr>
        <p:txBody>
          <a:bodyPr wrap="square">
            <a:spAutoFit/>
          </a:bodyPr>
          <a:lstStyle/>
          <a:p>
            <a:pPr algn="just"/>
            <a:r>
              <a:rPr lang="ru-RU" dirty="0"/>
              <a:t>5. </a:t>
            </a:r>
            <a:r>
              <a:rPr lang="ru-RU" b="1" dirty="0"/>
              <a:t>ОАО «Концерн Радиотехнические и Информационные Системы»</a:t>
            </a:r>
            <a:r>
              <a:rPr lang="ru-RU" dirty="0"/>
              <a:t> и его дочерние и зависимые организации:</a:t>
            </a:r>
          </a:p>
          <a:p>
            <a:pPr algn="just"/>
            <a:r>
              <a:rPr lang="ru-RU" dirty="0"/>
              <a:t>ОАО «</a:t>
            </a:r>
            <a:r>
              <a:rPr lang="ru-RU" dirty="0" err="1"/>
              <a:t>Медногорский</a:t>
            </a:r>
            <a:r>
              <a:rPr lang="ru-RU" dirty="0"/>
              <a:t> электротехнический завод  «</a:t>
            </a:r>
            <a:r>
              <a:rPr lang="ru-RU" dirty="0" err="1"/>
              <a:t>Уралэлектро</a:t>
            </a:r>
            <a:r>
              <a:rPr lang="ru-RU" dirty="0"/>
              <a:t>»; ЗАО «</a:t>
            </a:r>
            <a:r>
              <a:rPr lang="ru-RU" dirty="0" err="1"/>
              <a:t>Уралэлектро</a:t>
            </a:r>
            <a:r>
              <a:rPr lang="ru-RU" dirty="0"/>
              <a:t>-К»; ЗАО «</a:t>
            </a:r>
            <a:r>
              <a:rPr lang="ru-RU" dirty="0" err="1"/>
              <a:t>УралЭлектро</a:t>
            </a:r>
            <a:r>
              <a:rPr lang="ru-RU" dirty="0"/>
              <a:t>-СТМ»; ОАО «Дубненский машиностроительный завод» имени Н.П. Федорова («ДМЗ-Камов»); ОАО «МТУ Сатурн»; ОАО «НПК «НИИДАР»; ОАО «ОКБ «Планета»; ЗАО «Р.О.С.СПЕЦТЕХМОНТАЖ»; ОАО «Радиотехнический институт имени академика А.Л. </a:t>
            </a:r>
            <a:r>
              <a:rPr lang="ru-RU" dirty="0" err="1"/>
              <a:t>Минца</a:t>
            </a:r>
            <a:r>
              <a:rPr lang="ru-RU" dirty="0"/>
              <a:t>»; ОАО «РТИ </a:t>
            </a:r>
            <a:r>
              <a:rPr lang="ru-RU" dirty="0" err="1"/>
              <a:t>Эстейт</a:t>
            </a:r>
            <a:r>
              <a:rPr lang="ru-RU" dirty="0"/>
              <a:t>»; ЗАО «РТИ-Радио»; ОАО «Саранский телевизионный завод»; ОАО «Ярославский радиозавод».</a:t>
            </a:r>
          </a:p>
          <a:p>
            <a:pPr algn="just"/>
            <a:endParaRPr lang="ru-RU" dirty="0"/>
          </a:p>
          <a:p>
            <a:pPr algn="just"/>
            <a:r>
              <a:rPr lang="ru-RU" dirty="0"/>
              <a:t>6. </a:t>
            </a:r>
            <a:r>
              <a:rPr lang="ru-RU" b="1" dirty="0"/>
              <a:t>Группа компаний «</a:t>
            </a:r>
            <a:r>
              <a:rPr lang="ru-RU" b="1" dirty="0" err="1"/>
              <a:t>Биннофарм</a:t>
            </a:r>
            <a:r>
              <a:rPr lang="ru-RU" b="1" dirty="0"/>
              <a:t>»</a:t>
            </a:r>
          </a:p>
          <a:p>
            <a:pPr algn="just"/>
            <a:endParaRPr lang="ru-RU" b="1" dirty="0"/>
          </a:p>
          <a:p>
            <a:pPr algn="just"/>
            <a:r>
              <a:rPr lang="ru-RU" dirty="0"/>
              <a:t>7. </a:t>
            </a:r>
            <a:r>
              <a:rPr lang="ru-RU" b="1" dirty="0"/>
              <a:t>ОАО «Детский мир - Центр»</a:t>
            </a:r>
            <a:r>
              <a:rPr lang="ru-RU" dirty="0"/>
              <a:t> (включая филиалы) и его дочерние и зависимые организации:</a:t>
            </a:r>
          </a:p>
          <a:p>
            <a:pPr algn="just"/>
            <a:r>
              <a:rPr lang="ru-RU" dirty="0"/>
              <a:t>ОАО «Детский Мир»; ОАО «Детский мир – розничные активы», ОАО «ДМ-БАЗА»; ООО «Детская Галерея «ЯКИМАНКА»;  ЗАО «Торговый Дом Детский мир - ТДДМ».</a:t>
            </a:r>
          </a:p>
          <a:p>
            <a:pPr algn="just"/>
            <a:endParaRPr lang="ru-RU" dirty="0"/>
          </a:p>
          <a:p>
            <a:pPr algn="just"/>
            <a:r>
              <a:rPr lang="ru-RU" dirty="0"/>
              <a:t>8. </a:t>
            </a:r>
            <a:r>
              <a:rPr lang="ru-RU" b="1" dirty="0"/>
              <a:t>Группа компаний «Медси»</a:t>
            </a:r>
          </a:p>
          <a:p>
            <a:pPr algn="just"/>
            <a:endParaRPr lang="ru-RU" dirty="0"/>
          </a:p>
          <a:p>
            <a:pPr algn="just"/>
            <a:r>
              <a:rPr lang="ru-RU" dirty="0"/>
              <a:t>9</a:t>
            </a:r>
            <a:r>
              <a:rPr lang="ru-RU" b="1" dirty="0"/>
              <a:t>. Холдинг «Утконос»</a:t>
            </a:r>
            <a:r>
              <a:rPr lang="ru-RU" dirty="0"/>
              <a:t> и его дочерние и зависимые организации:</a:t>
            </a:r>
          </a:p>
          <a:p>
            <a:pPr algn="just"/>
            <a:r>
              <a:rPr lang="ru-RU" dirty="0"/>
              <a:t>ОАО «Новый импульс», ОАО «Новый Импульс-центр», ООО «Новый Импульс-50»,  ОАО «</a:t>
            </a:r>
            <a:r>
              <a:rPr lang="ru-RU" dirty="0" err="1"/>
              <a:t>Рузком</a:t>
            </a:r>
            <a:r>
              <a:rPr lang="ru-RU" dirty="0"/>
              <a:t>», ОАО «Мясокомбинат Рузский», ЗАО «</a:t>
            </a:r>
            <a:r>
              <a:rPr lang="ru-RU" dirty="0" err="1"/>
              <a:t>Лыткаринский</a:t>
            </a:r>
            <a:r>
              <a:rPr lang="ru-RU" dirty="0"/>
              <a:t> мясоперерабатывающий завод». </a:t>
            </a:r>
          </a:p>
        </p:txBody>
      </p:sp>
      <p:pic>
        <p:nvPicPr>
          <p:cNvPr id="4"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2537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20436" y="373804"/>
            <a:ext cx="11185237" cy="5909310"/>
          </a:xfrm>
          <a:prstGeom prst="rect">
            <a:avLst/>
          </a:prstGeom>
        </p:spPr>
        <p:txBody>
          <a:bodyPr wrap="square">
            <a:spAutoFit/>
          </a:bodyPr>
          <a:lstStyle/>
          <a:p>
            <a:pPr algn="just"/>
            <a:r>
              <a:rPr lang="ru-RU" dirty="0"/>
              <a:t>В течение десяти лет наша аудиторская фирма осуществляла обязательный аудит по РСБУ финансовой отчетности в 52 дочерних и зависимых организациях одного из крупнейших холдингов - </a:t>
            </a:r>
            <a:r>
              <a:rPr lang="ru-RU" b="1" dirty="0"/>
              <a:t>ПАО «МТС»</a:t>
            </a:r>
          </a:p>
          <a:p>
            <a:pPr algn="just"/>
            <a:endParaRPr lang="ru-RU" dirty="0"/>
          </a:p>
          <a:p>
            <a:pPr algn="just"/>
            <a:r>
              <a:rPr lang="ru-RU" dirty="0"/>
              <a:t>Мы так же имеем значительный опыт по проведению аудита в </a:t>
            </a:r>
            <a:r>
              <a:rPr lang="ru-RU" b="1" dirty="0"/>
              <a:t>организациях занимающихся инвестиционной и финансовой деятельностью</a:t>
            </a:r>
            <a:r>
              <a:rPr lang="ru-RU" dirty="0"/>
              <a:t>: ООО «Система </a:t>
            </a:r>
            <a:r>
              <a:rPr lang="ru-RU" dirty="0" err="1"/>
              <a:t>Финанс</a:t>
            </a:r>
            <a:r>
              <a:rPr lang="ru-RU" dirty="0"/>
              <a:t> </a:t>
            </a:r>
            <a:r>
              <a:rPr lang="ru-RU" dirty="0" err="1"/>
              <a:t>Инвестментс</a:t>
            </a:r>
            <a:r>
              <a:rPr lang="ru-RU" dirty="0"/>
              <a:t>»; ОАО «Система-Инвест»; ОАО «Телеком </a:t>
            </a:r>
            <a:r>
              <a:rPr lang="ru-RU" dirty="0" err="1"/>
              <a:t>Финанс</a:t>
            </a:r>
            <a:r>
              <a:rPr lang="ru-RU" dirty="0"/>
              <a:t>», ООО «Система Телеком Активы», ЗАО «</a:t>
            </a:r>
            <a:r>
              <a:rPr lang="ru-RU" dirty="0" err="1"/>
              <a:t>ПромТоргЦентр</a:t>
            </a:r>
            <a:r>
              <a:rPr lang="ru-RU" dirty="0"/>
              <a:t>», ООО УК «</a:t>
            </a:r>
            <a:r>
              <a:rPr lang="ru-RU" dirty="0" err="1"/>
              <a:t>ТрастФинанс</a:t>
            </a:r>
            <a:r>
              <a:rPr lang="ru-RU" dirty="0"/>
              <a:t>», ООО «МБРР-Капитал», ООО «Прямые инвестиции», ООО «Прямые инвестиции-</a:t>
            </a:r>
            <a:r>
              <a:rPr lang="ru-RU" dirty="0" err="1"/>
              <a:t>Финанс</a:t>
            </a:r>
            <a:r>
              <a:rPr lang="ru-RU" dirty="0"/>
              <a:t>», ООО «</a:t>
            </a:r>
            <a:r>
              <a:rPr lang="ru-RU" dirty="0" err="1"/>
              <a:t>Юниликс</a:t>
            </a:r>
            <a:r>
              <a:rPr lang="ru-RU" dirty="0"/>
              <a:t>», ЗАО «Финансовое Агентство по Сбору Платежей», ООО «</a:t>
            </a:r>
            <a:r>
              <a:rPr lang="ru-RU" dirty="0" err="1"/>
              <a:t>ФинКо</a:t>
            </a:r>
            <a:r>
              <a:rPr lang="ru-RU" dirty="0"/>
              <a:t>», ООО «ЛР-Инвест», ЗАО «</a:t>
            </a:r>
            <a:r>
              <a:rPr lang="ru-RU" dirty="0" err="1"/>
              <a:t>Бестинвест</a:t>
            </a:r>
            <a:r>
              <a:rPr lang="ru-RU" dirty="0"/>
              <a:t>», ООО «Фонд Менеджмент», ООО УК «Система-венчурный капитал».</a:t>
            </a:r>
          </a:p>
          <a:p>
            <a:pPr algn="just"/>
            <a:r>
              <a:rPr lang="ru-RU" b="1" dirty="0"/>
              <a:t>Некоммерческие организации</a:t>
            </a:r>
            <a:r>
              <a:rPr lang="ru-RU" dirty="0"/>
              <a:t>: Благотворительный фонд «Система», Благотворительный фонд помощи детям «Детский </a:t>
            </a:r>
            <a:r>
              <a:rPr lang="ru-RU" dirty="0" err="1"/>
              <a:t>КиноМай</a:t>
            </a:r>
            <a:r>
              <a:rPr lang="ru-RU" dirty="0"/>
              <a:t>», НО «МФСРС», ННУК Галерея произведений искусств «Система», РБОФ «Фонд Олимпийских Программ», НП «Лифт в будущее», Фонд развития г. Сергиев Посад Московской области</a:t>
            </a:r>
          </a:p>
          <a:p>
            <a:pPr algn="just"/>
            <a:r>
              <a:rPr lang="ru-RU" dirty="0"/>
              <a:t>Торговля оптовая и розничная: ООО «ТЕРВОЛИНА», ООО «КОСМОФАРМ», ООО «</a:t>
            </a:r>
            <a:r>
              <a:rPr lang="ru-RU" dirty="0" err="1"/>
              <a:t>Медресурс</a:t>
            </a:r>
            <a:r>
              <a:rPr lang="ru-RU" dirty="0"/>
              <a:t>».</a:t>
            </a:r>
          </a:p>
          <a:p>
            <a:pPr algn="just"/>
            <a:r>
              <a:rPr lang="ru-RU" b="1" dirty="0"/>
              <a:t>Строительство</a:t>
            </a:r>
            <a:r>
              <a:rPr lang="ru-RU" dirty="0"/>
              <a:t>: ООО «Бизнес-мастер», ОАО «МОСДАЧТРЕСТ», ООО «</a:t>
            </a:r>
            <a:r>
              <a:rPr lang="ru-RU" dirty="0" err="1"/>
              <a:t>Бозиева</a:t>
            </a:r>
            <a:r>
              <a:rPr lang="ru-RU" dirty="0"/>
              <a:t>», ООО «</a:t>
            </a:r>
            <a:r>
              <a:rPr lang="ru-RU" dirty="0" err="1"/>
              <a:t>ДиалСахаИнвест</a:t>
            </a:r>
            <a:r>
              <a:rPr lang="ru-RU" dirty="0"/>
              <a:t>»</a:t>
            </a:r>
          </a:p>
          <a:p>
            <a:pPr algn="just"/>
            <a:r>
              <a:rPr lang="ru-RU" b="1" dirty="0"/>
              <a:t>Деятельность воздушного транспорта</a:t>
            </a:r>
            <a:r>
              <a:rPr lang="ru-RU" dirty="0"/>
              <a:t>: ОАО «Джет Эйр Групп», ОАО «Премьер Авиа»., ООО «АЛТАЙАВИА»</a:t>
            </a:r>
          </a:p>
          <a:p>
            <a:pPr algn="just"/>
            <a:r>
              <a:rPr lang="ru-RU" b="1" dirty="0"/>
              <a:t>Операции с недвижимым имуществом</a:t>
            </a:r>
            <a:r>
              <a:rPr lang="ru-RU" dirty="0"/>
              <a:t>: ЗАО «Бизнес - Недвижимость», ЗАО «Коттеджстрой-17», ЗАО «Лидер-Инвест», ООО «Усадьба «Давыдовых».</a:t>
            </a:r>
          </a:p>
          <a:p>
            <a:pPr algn="just"/>
            <a:r>
              <a:rPr lang="ru-RU" b="1" dirty="0"/>
              <a:t>Сельское хозяйство, охота и лесное хозяйство</a:t>
            </a:r>
            <a:r>
              <a:rPr lang="ru-RU" dirty="0"/>
              <a:t>: ООО «Комплекс «Серебряный бор», АО Агрохолдинг «СТЕПЬ», ООО «Алтай Резорт».</a:t>
            </a:r>
          </a:p>
          <a:p>
            <a:pPr algn="just"/>
            <a:r>
              <a:rPr lang="ru-RU" b="1" dirty="0"/>
              <a:t>Деятельность столовых</a:t>
            </a:r>
            <a:r>
              <a:rPr lang="ru-RU" dirty="0"/>
              <a:t>: ООО «Мак-</a:t>
            </a:r>
            <a:r>
              <a:rPr lang="ru-RU" dirty="0" err="1"/>
              <a:t>Наббс</a:t>
            </a:r>
            <a:r>
              <a:rPr lang="ru-RU" dirty="0"/>
              <a:t>», ООО «</a:t>
            </a:r>
            <a:r>
              <a:rPr lang="ru-RU" dirty="0" err="1"/>
              <a:t>РаутЛайн</a:t>
            </a:r>
            <a:r>
              <a:rPr lang="ru-RU" dirty="0"/>
              <a:t>»</a:t>
            </a:r>
          </a:p>
          <a:p>
            <a:pPr algn="just"/>
            <a:r>
              <a:rPr lang="ru-RU" b="1" dirty="0"/>
              <a:t>Связь</a:t>
            </a:r>
            <a:r>
              <a:rPr lang="ru-RU" dirty="0"/>
              <a:t>: ООО «</a:t>
            </a:r>
            <a:r>
              <a:rPr lang="ru-RU" dirty="0" err="1"/>
              <a:t>Стрим</a:t>
            </a:r>
            <a:r>
              <a:rPr lang="ru-RU" dirty="0"/>
              <a:t>», ЗАО «НПКО </a:t>
            </a:r>
            <a:r>
              <a:rPr lang="ru-RU" dirty="0" err="1"/>
              <a:t>Энергосвязь</a:t>
            </a:r>
            <a:r>
              <a:rPr lang="ru-RU" dirty="0"/>
              <a:t>».</a:t>
            </a:r>
          </a:p>
        </p:txBody>
      </p:sp>
      <p:pic>
        <p:nvPicPr>
          <p:cNvPr id="4"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8332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Квалификация специалистов</a:t>
            </a:r>
            <a:endParaRPr lang="ru-RU" dirty="0"/>
          </a:p>
        </p:txBody>
      </p:sp>
      <p:sp>
        <p:nvSpPr>
          <p:cNvPr id="3" name="Объект 2"/>
          <p:cNvSpPr>
            <a:spLocks noGrp="1"/>
          </p:cNvSpPr>
          <p:nvPr>
            <p:ph idx="1"/>
          </p:nvPr>
        </p:nvSpPr>
        <p:spPr>
          <a:xfrm>
            <a:off x="838200" y="1690688"/>
            <a:ext cx="10515600" cy="4710112"/>
          </a:xfrm>
        </p:spPr>
        <p:txBody>
          <a:bodyPr>
            <a:normAutofit fontScale="70000" lnSpcReduction="20000"/>
          </a:bodyPr>
          <a:lstStyle/>
          <a:p>
            <a:pPr marL="0" indent="0" algn="just">
              <a:buNone/>
            </a:pPr>
            <a:r>
              <a:rPr lang="ru-RU" dirty="0"/>
              <a:t>Все специалисты компании «Аудит-Гарантия-М» обладают достаточной квалификацией и опытом, необходимым как для самостоятельной, так и коллективной работы в реализуемых проектах. В штате компании работают высококвалифицированные сотрудники: аудиторы, налоговые консультанты, юристы, оценщики, IT специалисты. </a:t>
            </a:r>
          </a:p>
          <a:p>
            <a:pPr marL="0" indent="0" algn="just">
              <a:buNone/>
            </a:pPr>
            <a:r>
              <a:rPr lang="ru-RU" dirty="0"/>
              <a:t>Все аудиторы, работающие в ЗАО «Аудит-Гарантия-М» являются членами саморегулируемой организации аудиторов.</a:t>
            </a:r>
          </a:p>
          <a:p>
            <a:pPr marL="0" indent="0" algn="just">
              <a:buNone/>
            </a:pPr>
            <a:r>
              <a:rPr lang="ru-RU" dirty="0"/>
              <a:t>Высокий профессиональный уровень наших сотрудников достигается:</a:t>
            </a:r>
          </a:p>
          <a:p>
            <a:pPr algn="just"/>
            <a:r>
              <a:rPr lang="ru-RU" dirty="0"/>
              <a:t>проверкой соответствия соискателей специальным требованиям, которые разработаны в нашей компании и осуществляются при отборе сотрудников во время приема на работу;</a:t>
            </a:r>
          </a:p>
          <a:p>
            <a:pPr algn="just"/>
            <a:r>
              <a:rPr lang="ru-RU" dirty="0"/>
              <a:t>их постоянным профессиональным ростом за счет участия во внутренних и внешних семинарах по профессии; </a:t>
            </a:r>
          </a:p>
          <a:p>
            <a:pPr algn="just"/>
            <a:r>
              <a:rPr lang="ru-RU" dirty="0"/>
              <a:t>за счет приобретения опыта при проведении аудиторских проверок и консалтинговых проектов;</a:t>
            </a:r>
          </a:p>
          <a:p>
            <a:pPr algn="just"/>
            <a:r>
              <a:rPr lang="ru-RU" dirty="0"/>
              <a:t>за счет общих знаний и знаний по профессии;</a:t>
            </a:r>
          </a:p>
          <a:p>
            <a:pPr algn="just"/>
            <a:r>
              <a:rPr lang="ru-RU" dirty="0"/>
              <a:t>все наши сотрудники имеют дополнительное профессиональное образование, а некоторые имеют по 2 высших образования.</a:t>
            </a:r>
          </a:p>
        </p:txBody>
      </p:sp>
      <p:pic>
        <p:nvPicPr>
          <p:cNvPr id="5"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28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Гарантии и заверения</a:t>
            </a:r>
          </a:p>
        </p:txBody>
      </p:sp>
      <p:sp>
        <p:nvSpPr>
          <p:cNvPr id="3" name="Объект 2"/>
          <p:cNvSpPr>
            <a:spLocks noGrp="1"/>
          </p:cNvSpPr>
          <p:nvPr>
            <p:ph idx="1"/>
          </p:nvPr>
        </p:nvSpPr>
        <p:spPr/>
        <p:txBody>
          <a:bodyPr>
            <a:normAutofit fontScale="62500" lnSpcReduction="20000"/>
          </a:bodyPr>
          <a:lstStyle/>
          <a:p>
            <a:pPr marL="0" indent="0">
              <a:buNone/>
            </a:pPr>
            <a:r>
              <a:rPr lang="ru-RU" dirty="0"/>
              <a:t>Настоящим подтверждаем:</a:t>
            </a:r>
          </a:p>
          <a:p>
            <a:pPr algn="just"/>
            <a:r>
              <a:rPr lang="ru-RU" dirty="0"/>
              <a:t>ЗАО «Аудит-Гарантия-М» соответствует требованиям, предъявляемым законодательством Российской Федерации к организациям, осуществляющим аудиторскую деятельность;</a:t>
            </a:r>
          </a:p>
          <a:p>
            <a:pPr algn="just"/>
            <a:r>
              <a:rPr lang="ru-RU" dirty="0"/>
              <a:t>Против ЗАО «Аудит–Гарантия–М» не проводится процедура ликвидации. Отсутствует решение арбитражного суда о признании банкротом и открытии конкурсного производства. Деятельность </a:t>
            </a:r>
            <a:r>
              <a:rPr lang="ru-RU" dirty="0" err="1"/>
              <a:t>ЗАО«Аудит</a:t>
            </a:r>
            <a:r>
              <a:rPr lang="ru-RU" dirty="0"/>
              <a:t>–Гарантия–М» не приостановлена.</a:t>
            </a:r>
          </a:p>
          <a:p>
            <a:pPr algn="just"/>
            <a:r>
              <a:rPr lang="ru-RU" dirty="0"/>
              <a:t>У ЗАО «Аудит-Гарантия-М» отсутствуют наложенные когда-либо по решению суда взыскания по искам о нарушении обязательств при проведении аудиторских проверок, и что ЗАО «Аудит-Гарантия-М» не участвовало в судебных разбирательствах по аналогичным искам.</a:t>
            </a:r>
          </a:p>
          <a:p>
            <a:pPr algn="just"/>
            <a:r>
              <a:rPr lang="ru-RU" dirty="0"/>
              <a:t>Деятельность ЗАО «Аудит-Гарантия-М» не приостановлена в порядке, предусмотренном Кодексом Российской Федерации об административных правонарушениях;</a:t>
            </a:r>
          </a:p>
          <a:p>
            <a:pPr algn="just"/>
            <a:r>
              <a:rPr lang="ru-RU" dirty="0"/>
              <a:t>У ЗАО «Аудит-Гарантия-М» отсутствует просроченная кредиторская задолженность, в том числе задолженность по налогам, сборам и иным обязательным платежам в бюджеты любого уровня или государственные внебюджетные фонды.</a:t>
            </a:r>
          </a:p>
          <a:p>
            <a:pPr algn="just"/>
            <a:r>
              <a:rPr lang="ru-RU" dirty="0"/>
              <a:t>ЗАО «Аудит-Гарантия-М» не известно об обстоятельствах, являющихся основаниями для аннулирования квалификационных аттестатов штатных аудиторов, перечисленных в статье 12 Федерального закона «Об аудиторской деятельности».</a:t>
            </a:r>
          </a:p>
        </p:txBody>
      </p:sp>
      <p:pic>
        <p:nvPicPr>
          <p:cNvPr id="6"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42203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b="1" dirty="0"/>
              <a:t>Карта партнера</a:t>
            </a:r>
          </a:p>
        </p:txBody>
      </p:sp>
      <p:graphicFrame>
        <p:nvGraphicFramePr>
          <p:cNvPr id="4" name="Объект 3"/>
          <p:cNvGraphicFramePr>
            <a:graphicFrameLocks noGrp="1"/>
          </p:cNvGraphicFramePr>
          <p:nvPr>
            <p:ph idx="1"/>
            <p:extLst>
              <p:ext uri="{D42A27DB-BD31-4B8C-83A1-F6EECF244321}">
                <p14:modId xmlns:p14="http://schemas.microsoft.com/office/powerpoint/2010/main" val="706364939"/>
              </p:ext>
            </p:extLst>
          </p:nvPr>
        </p:nvGraphicFramePr>
        <p:xfrm>
          <a:off x="1126836" y="1352145"/>
          <a:ext cx="10132291" cy="4557161"/>
        </p:xfrm>
        <a:graphic>
          <a:graphicData uri="http://schemas.openxmlformats.org/drawingml/2006/table">
            <a:tbl>
              <a:tblPr firstRow="1" firstCol="1" bandRow="1">
                <a:tableStyleId>{5C22544A-7EE6-4342-B048-85BDC9FD1C3A}</a:tableStyleId>
              </a:tblPr>
              <a:tblGrid>
                <a:gridCol w="667773">
                  <a:extLst>
                    <a:ext uri="{9D8B030D-6E8A-4147-A177-3AD203B41FA5}">
                      <a16:colId xmlns:a16="http://schemas.microsoft.com/office/drawing/2014/main" val="20000"/>
                    </a:ext>
                  </a:extLst>
                </a:gridCol>
                <a:gridCol w="3732009">
                  <a:extLst>
                    <a:ext uri="{9D8B030D-6E8A-4147-A177-3AD203B41FA5}">
                      <a16:colId xmlns:a16="http://schemas.microsoft.com/office/drawing/2014/main" val="20001"/>
                    </a:ext>
                  </a:extLst>
                </a:gridCol>
                <a:gridCol w="5732509">
                  <a:extLst>
                    <a:ext uri="{9D8B030D-6E8A-4147-A177-3AD203B41FA5}">
                      <a16:colId xmlns:a16="http://schemas.microsoft.com/office/drawing/2014/main" val="20002"/>
                    </a:ext>
                  </a:extLst>
                </a:gridCol>
              </a:tblGrid>
              <a:tr h="338175">
                <a:tc>
                  <a:txBody>
                    <a:bodyPr/>
                    <a:lstStyle/>
                    <a:p>
                      <a:pPr marL="36195" marR="36195" algn="ctr">
                        <a:spcBef>
                          <a:spcPts val="200"/>
                        </a:spcBef>
                        <a:spcAft>
                          <a:spcPts val="200"/>
                        </a:spcAft>
                      </a:pPr>
                      <a:r>
                        <a:rPr lang="ru-RU" sz="900" dirty="0">
                          <a:effectLst/>
                        </a:rPr>
                        <a:t>ё№</a:t>
                      </a:r>
                      <a:endParaRPr lang="ru-RU" sz="800" dirty="0">
                        <a:effectLst/>
                      </a:endParaRPr>
                    </a:p>
                    <a:p>
                      <a:pPr marL="36195" marR="36195" algn="ctr">
                        <a:spcBef>
                          <a:spcPts val="200"/>
                        </a:spcBef>
                        <a:spcAft>
                          <a:spcPts val="200"/>
                        </a:spcAft>
                      </a:pPr>
                      <a:r>
                        <a:rPr lang="ru-RU" sz="900" dirty="0">
                          <a:effectLst/>
                        </a:rPr>
                        <a:t>п/п</a:t>
                      </a:r>
                      <a:endParaRPr lang="ru-RU" sz="8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lgn="ctr">
                        <a:spcBef>
                          <a:spcPts val="200"/>
                        </a:spcBef>
                        <a:spcAft>
                          <a:spcPts val="200"/>
                        </a:spcAft>
                      </a:pPr>
                      <a:r>
                        <a:rPr lang="ru-RU" sz="900">
                          <a:effectLst/>
                        </a:rPr>
                        <a:t>Наименование показателя</a:t>
                      </a:r>
                      <a:endParaRPr lang="ru-RU" sz="80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lgn="ctr">
                        <a:spcBef>
                          <a:spcPts val="200"/>
                        </a:spcBef>
                        <a:spcAft>
                          <a:spcPts val="200"/>
                        </a:spcAft>
                      </a:pPr>
                      <a:r>
                        <a:rPr lang="ru-RU" sz="900">
                          <a:effectLst/>
                        </a:rPr>
                        <a:t>Сведения</a:t>
                      </a:r>
                      <a:endParaRPr lang="ru-RU" sz="80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00"/>
                  </a:ext>
                </a:extLst>
              </a:tr>
              <a:tr h="264940">
                <a:tc>
                  <a:txBody>
                    <a:bodyPr/>
                    <a:lstStyle/>
                    <a:p>
                      <a:pPr algn="ctr">
                        <a:lnSpc>
                          <a:spcPct val="115000"/>
                        </a:lnSpc>
                        <a:spcAft>
                          <a:spcPts val="300"/>
                        </a:spcAft>
                      </a:pPr>
                      <a:r>
                        <a:rPr lang="ru-RU" sz="900">
                          <a:effectLst/>
                        </a:rPr>
                        <a:t>1</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Наименование </a:t>
                      </a:r>
                      <a:endParaRPr lang="ru-RU" sz="1100" dirty="0">
                        <a:effectLst/>
                        <a:latin typeface="Times New Roman" panose="02020603050405020304" pitchFamily="18" charset="0"/>
                        <a:ea typeface="Times New Roman" panose="02020603050405020304" pitchFamily="18" charset="0"/>
                      </a:endParaRPr>
                    </a:p>
                  </a:txBody>
                  <a:tcPr marL="50643" marR="50643" marT="0" marB="0">
                    <a:solidFill>
                      <a:schemeClr val="bg1"/>
                    </a:solidFill>
                  </a:tcPr>
                </a:tc>
                <a:tc>
                  <a:txBody>
                    <a:bodyPr/>
                    <a:lstStyle/>
                    <a:p>
                      <a:pPr marL="36195" marR="36195">
                        <a:spcBef>
                          <a:spcPts val="200"/>
                        </a:spcBef>
                        <a:spcAft>
                          <a:spcPts val="200"/>
                        </a:spcAft>
                      </a:pPr>
                      <a:r>
                        <a:rPr lang="ru-RU" sz="1100" dirty="0">
                          <a:effectLst/>
                        </a:rPr>
                        <a:t>Закрытое акционерное общество «Аудит-Гарантия-М» (ЗАО «Аудит-Гарантия-М»)</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01"/>
                  </a:ext>
                </a:extLst>
              </a:tr>
              <a:tr h="272374">
                <a:tc>
                  <a:txBody>
                    <a:bodyPr/>
                    <a:lstStyle/>
                    <a:p>
                      <a:pPr algn="ctr">
                        <a:lnSpc>
                          <a:spcPct val="115000"/>
                        </a:lnSpc>
                        <a:spcAft>
                          <a:spcPts val="300"/>
                        </a:spcAft>
                      </a:pPr>
                      <a:r>
                        <a:rPr lang="ru-RU" sz="900">
                          <a:effectLst/>
                        </a:rPr>
                        <a:t>2</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Юридический адрес</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101000, г. Москва, Кривоколенный пер., д.5, стр.4</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02"/>
                  </a:ext>
                </a:extLst>
              </a:tr>
              <a:tr h="379379">
                <a:tc>
                  <a:txBody>
                    <a:bodyPr/>
                    <a:lstStyle/>
                    <a:p>
                      <a:pPr algn="ctr">
                        <a:lnSpc>
                          <a:spcPct val="115000"/>
                        </a:lnSpc>
                        <a:spcAft>
                          <a:spcPts val="300"/>
                        </a:spcAft>
                      </a:pPr>
                      <a:r>
                        <a:rPr lang="ru-RU" sz="900">
                          <a:effectLst/>
                        </a:rPr>
                        <a:t>3</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Почтовый адрес </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101000, г. Москва, Кривоколенный пер., д.5, стр.4</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03"/>
                  </a:ext>
                </a:extLst>
              </a:tr>
              <a:tr h="486383">
                <a:tc>
                  <a:txBody>
                    <a:bodyPr/>
                    <a:lstStyle/>
                    <a:p>
                      <a:pPr algn="ctr">
                        <a:lnSpc>
                          <a:spcPct val="115000"/>
                        </a:lnSpc>
                        <a:spcAft>
                          <a:spcPts val="300"/>
                        </a:spcAft>
                      </a:pPr>
                      <a:r>
                        <a:rPr lang="ru-RU" sz="900">
                          <a:effectLst/>
                        </a:rPr>
                        <a:t>4</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Свидетельство о государственной регистрации (серия, номер, регистрационный номер, кем и когда выдано)</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ОГРН 1027739696698 от 04 декабря 2002 года, регистрирующий орган Межрайонная инспекция МНС Росси № 39 по г. Москве, Свидетельство серия 77 № 007366643</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04"/>
                  </a:ext>
                </a:extLst>
              </a:tr>
              <a:tr h="369651">
                <a:tc>
                  <a:txBody>
                    <a:bodyPr/>
                    <a:lstStyle/>
                    <a:p>
                      <a:pPr algn="ctr">
                        <a:lnSpc>
                          <a:spcPct val="115000"/>
                        </a:lnSpc>
                        <a:spcAft>
                          <a:spcPts val="300"/>
                        </a:spcAft>
                      </a:pPr>
                      <a:r>
                        <a:rPr lang="ru-RU" sz="900">
                          <a:effectLst/>
                        </a:rPr>
                        <a:t>5</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a:effectLst/>
                        </a:rPr>
                        <a:t>ИНН / КПП</a:t>
                      </a:r>
                      <a:endParaRPr lang="ru-RU" sz="110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7703140420 / 770101001</a:t>
                      </a:r>
                    </a:p>
                  </a:txBody>
                  <a:tcPr marL="50643" marR="50643" marT="0" marB="0">
                    <a:noFill/>
                  </a:tcPr>
                </a:tc>
                <a:extLst>
                  <a:ext uri="{0D108BD9-81ED-4DB2-BD59-A6C34878D82A}">
                    <a16:rowId xmlns:a16="http://schemas.microsoft.com/office/drawing/2014/main" val="10005"/>
                  </a:ext>
                </a:extLst>
              </a:tr>
              <a:tr h="1381327">
                <a:tc>
                  <a:txBody>
                    <a:bodyPr/>
                    <a:lstStyle/>
                    <a:p>
                      <a:pPr algn="ctr">
                        <a:lnSpc>
                          <a:spcPct val="115000"/>
                        </a:lnSpc>
                        <a:spcAft>
                          <a:spcPts val="300"/>
                        </a:spcAft>
                      </a:pPr>
                      <a:r>
                        <a:rPr lang="ru-RU" sz="900">
                          <a:effectLst/>
                        </a:rPr>
                        <a:t>6</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Банковские реквизиты: </a:t>
                      </a:r>
                    </a:p>
                    <a:p>
                      <a:pPr marL="36195" marR="36195">
                        <a:spcBef>
                          <a:spcPts val="200"/>
                        </a:spcBef>
                        <a:spcAft>
                          <a:spcPts val="200"/>
                        </a:spcAft>
                      </a:pPr>
                      <a:r>
                        <a:rPr lang="ru-RU" sz="1100" dirty="0">
                          <a:effectLst/>
                        </a:rPr>
                        <a:t>Наименование банка</a:t>
                      </a:r>
                    </a:p>
                    <a:p>
                      <a:pPr marL="36195" marR="36195">
                        <a:spcBef>
                          <a:spcPts val="200"/>
                        </a:spcBef>
                        <a:spcAft>
                          <a:spcPts val="200"/>
                        </a:spcAft>
                      </a:pPr>
                      <a:r>
                        <a:rPr lang="ru-RU" sz="1100" dirty="0">
                          <a:effectLst/>
                        </a:rPr>
                        <a:t>ИНН</a:t>
                      </a:r>
                    </a:p>
                    <a:p>
                      <a:pPr marL="36195" marR="36195">
                        <a:spcBef>
                          <a:spcPts val="200"/>
                        </a:spcBef>
                        <a:spcAft>
                          <a:spcPts val="200"/>
                        </a:spcAft>
                      </a:pPr>
                      <a:r>
                        <a:rPr lang="ru-RU" sz="1100" dirty="0">
                          <a:effectLst/>
                        </a:rPr>
                        <a:t>БИК </a:t>
                      </a:r>
                    </a:p>
                    <a:p>
                      <a:pPr marL="36195" marR="36195">
                        <a:spcBef>
                          <a:spcPts val="200"/>
                        </a:spcBef>
                        <a:spcAft>
                          <a:spcPts val="200"/>
                        </a:spcAft>
                      </a:pPr>
                      <a:r>
                        <a:rPr lang="ru-RU" sz="1100" dirty="0">
                          <a:effectLst/>
                        </a:rPr>
                        <a:t>Р/с</a:t>
                      </a:r>
                    </a:p>
                    <a:p>
                      <a:pPr marL="36195" marR="36195">
                        <a:spcBef>
                          <a:spcPts val="200"/>
                        </a:spcBef>
                        <a:spcAft>
                          <a:spcPts val="200"/>
                        </a:spcAft>
                      </a:pPr>
                      <a:r>
                        <a:rPr lang="ru-RU" sz="1100" dirty="0">
                          <a:effectLst/>
                        </a:rPr>
                        <a:t>К/с</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kern="1200" dirty="0">
                          <a:solidFill>
                            <a:schemeClr val="dk1"/>
                          </a:solidFill>
                          <a:effectLst/>
                          <a:latin typeface="+mn-lt"/>
                          <a:ea typeface="+mn-ea"/>
                          <a:cs typeface="+mn-cs"/>
                        </a:rPr>
                        <a:t> </a:t>
                      </a:r>
                    </a:p>
                    <a:p>
                      <a:pPr marL="36195" marR="36195">
                        <a:spcBef>
                          <a:spcPts val="200"/>
                        </a:spcBef>
                        <a:spcAft>
                          <a:spcPts val="200"/>
                        </a:spcAft>
                      </a:pPr>
                      <a:r>
                        <a:rPr lang="ru-RU" sz="1100" kern="1200" dirty="0">
                          <a:solidFill>
                            <a:schemeClr val="dk1"/>
                          </a:solidFill>
                          <a:effectLst/>
                          <a:latin typeface="+mn-lt"/>
                          <a:ea typeface="+mn-ea"/>
                          <a:cs typeface="+mn-cs"/>
                        </a:rPr>
                        <a:t>ПАО «МТС-Банк» г. Москва</a:t>
                      </a:r>
                    </a:p>
                    <a:p>
                      <a:pPr marL="36195" marR="36195">
                        <a:spcBef>
                          <a:spcPts val="200"/>
                        </a:spcBef>
                        <a:spcAft>
                          <a:spcPts val="200"/>
                        </a:spcAft>
                      </a:pPr>
                      <a:r>
                        <a:rPr lang="ru-RU" sz="1100" kern="1200" dirty="0">
                          <a:solidFill>
                            <a:schemeClr val="dk1"/>
                          </a:solidFill>
                          <a:effectLst/>
                          <a:latin typeface="+mn-lt"/>
                          <a:ea typeface="+mn-ea"/>
                          <a:cs typeface="+mn-cs"/>
                        </a:rPr>
                        <a:t>7702045051</a:t>
                      </a:r>
                    </a:p>
                    <a:p>
                      <a:pPr marL="36195" marR="36195">
                        <a:spcBef>
                          <a:spcPts val="200"/>
                        </a:spcBef>
                        <a:spcAft>
                          <a:spcPts val="200"/>
                        </a:spcAft>
                      </a:pPr>
                      <a:r>
                        <a:rPr lang="ru-RU" sz="1100" kern="1200" dirty="0">
                          <a:solidFill>
                            <a:schemeClr val="dk1"/>
                          </a:solidFill>
                          <a:effectLst/>
                          <a:latin typeface="+mn-lt"/>
                          <a:ea typeface="+mn-ea"/>
                          <a:cs typeface="+mn-cs"/>
                        </a:rPr>
                        <a:t>044525232</a:t>
                      </a:r>
                    </a:p>
                    <a:p>
                      <a:pPr marL="36195" marR="36195">
                        <a:spcBef>
                          <a:spcPts val="200"/>
                        </a:spcBef>
                        <a:spcAft>
                          <a:spcPts val="200"/>
                        </a:spcAft>
                      </a:pPr>
                      <a:r>
                        <a:rPr lang="ru-RU" sz="1100" kern="1200" dirty="0">
                          <a:solidFill>
                            <a:schemeClr val="dk1"/>
                          </a:solidFill>
                          <a:effectLst/>
                          <a:latin typeface="+mn-lt"/>
                          <a:ea typeface="+mn-ea"/>
                          <a:cs typeface="+mn-cs"/>
                        </a:rPr>
                        <a:t>40 70 2 810 000 000 001 075</a:t>
                      </a:r>
                    </a:p>
                    <a:p>
                      <a:pPr marL="36195" marR="36195">
                        <a:spcBef>
                          <a:spcPts val="200"/>
                        </a:spcBef>
                        <a:spcAft>
                          <a:spcPts val="200"/>
                        </a:spcAft>
                      </a:pPr>
                      <a:r>
                        <a:rPr lang="ru-RU" sz="1100" kern="1200" dirty="0">
                          <a:solidFill>
                            <a:schemeClr val="dk1"/>
                          </a:solidFill>
                          <a:effectLst/>
                          <a:latin typeface="+mn-lt"/>
                          <a:ea typeface="+mn-ea"/>
                          <a:cs typeface="+mn-cs"/>
                        </a:rPr>
                        <a:t>30 10 1 810 600 000 000 232</a:t>
                      </a:r>
                    </a:p>
                  </a:txBody>
                  <a:tcPr marL="50643" marR="50643" marT="0" marB="0">
                    <a:noFill/>
                  </a:tcPr>
                </a:tc>
                <a:extLst>
                  <a:ext uri="{0D108BD9-81ED-4DB2-BD59-A6C34878D82A}">
                    <a16:rowId xmlns:a16="http://schemas.microsoft.com/office/drawing/2014/main" val="10006"/>
                  </a:ext>
                </a:extLst>
              </a:tr>
              <a:tr h="321337">
                <a:tc>
                  <a:txBody>
                    <a:bodyPr/>
                    <a:lstStyle/>
                    <a:p>
                      <a:pPr algn="ctr">
                        <a:lnSpc>
                          <a:spcPct val="115000"/>
                        </a:lnSpc>
                        <a:spcAft>
                          <a:spcPts val="300"/>
                        </a:spcAft>
                      </a:pPr>
                      <a:r>
                        <a:rPr lang="ru-RU" sz="900">
                          <a:effectLst/>
                        </a:rPr>
                        <a:t>7</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Номер контактного телефона, контактное лицо</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(495) 510-26-11, Начальник</a:t>
                      </a:r>
                      <a:r>
                        <a:rPr lang="ru-RU" sz="1100" baseline="0" dirty="0">
                          <a:effectLst/>
                        </a:rPr>
                        <a:t> коммерческого отдела</a:t>
                      </a:r>
                      <a:r>
                        <a:rPr lang="ru-RU" sz="1100" dirty="0">
                          <a:effectLst/>
                        </a:rPr>
                        <a:t> Богданов Андрей Геннадьевич</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07"/>
                  </a:ext>
                </a:extLst>
              </a:tr>
              <a:tr h="174372">
                <a:tc>
                  <a:txBody>
                    <a:bodyPr/>
                    <a:lstStyle/>
                    <a:p>
                      <a:pPr algn="ctr">
                        <a:lnSpc>
                          <a:spcPct val="115000"/>
                        </a:lnSpc>
                        <a:spcAft>
                          <a:spcPts val="300"/>
                        </a:spcAft>
                      </a:pPr>
                      <a:r>
                        <a:rPr lang="ru-RU" sz="900">
                          <a:effectLst/>
                        </a:rPr>
                        <a:t>8</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Адрес электронной почты и адрес официального сайта</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lvl="0" indent="0" algn="l" defTabSz="914400" rtl="0" eaLnBrk="1" fontAlgn="auto" latinLnBrk="0" hangingPunct="1">
                        <a:lnSpc>
                          <a:spcPct val="100000"/>
                        </a:lnSpc>
                        <a:spcBef>
                          <a:spcPts val="200"/>
                        </a:spcBef>
                        <a:spcAft>
                          <a:spcPts val="200"/>
                        </a:spcAft>
                        <a:buClrTx/>
                        <a:buSzTx/>
                        <a:buFontTx/>
                        <a:buNone/>
                        <a:tabLst/>
                        <a:defRPr/>
                      </a:pPr>
                      <a:r>
                        <a:rPr lang="ru-RU" sz="1100" u="none" strike="noStrike" dirty="0">
                          <a:effectLst/>
                          <a:hlinkClick r:id="rId2"/>
                        </a:rPr>
                        <a:t>audit@agm.ru</a:t>
                      </a:r>
                      <a:r>
                        <a:rPr lang="ru-RU" sz="1100" u="none" strike="noStrike" dirty="0">
                          <a:effectLst/>
                        </a:rPr>
                        <a:t>, </a:t>
                      </a:r>
                      <a:r>
                        <a:rPr lang="ru-RU" sz="1100" u="none" strike="noStrike" dirty="0">
                          <a:effectLst/>
                          <a:hlinkClick r:id="rId3"/>
                        </a:rPr>
                        <a:t>www.agm.ru</a:t>
                      </a:r>
                      <a:endParaRPr lang="ru-RU" sz="1100" dirty="0">
                        <a:effectLst/>
                      </a:endParaRPr>
                    </a:p>
                  </a:txBody>
                  <a:tcPr marL="50643" marR="50643" marT="0" marB="0">
                    <a:noFill/>
                  </a:tcPr>
                </a:tc>
                <a:extLst>
                  <a:ext uri="{0D108BD9-81ED-4DB2-BD59-A6C34878D82A}">
                    <a16:rowId xmlns:a16="http://schemas.microsoft.com/office/drawing/2014/main" val="10008"/>
                  </a:ext>
                </a:extLst>
              </a:tr>
              <a:tr h="156368">
                <a:tc>
                  <a:txBody>
                    <a:bodyPr/>
                    <a:lstStyle/>
                    <a:p>
                      <a:pPr algn="ctr">
                        <a:lnSpc>
                          <a:spcPct val="115000"/>
                        </a:lnSpc>
                        <a:spcAft>
                          <a:spcPts val="300"/>
                        </a:spcAft>
                      </a:pPr>
                      <a:r>
                        <a:rPr lang="ru-RU" sz="900">
                          <a:effectLst/>
                        </a:rPr>
                        <a:t>9</a:t>
                      </a:r>
                      <a:endParaRPr lang="ru-RU" sz="90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09"/>
                  </a:ext>
                </a:extLst>
              </a:tr>
              <a:tr h="401583">
                <a:tc>
                  <a:txBody>
                    <a:bodyPr/>
                    <a:lstStyle/>
                    <a:p>
                      <a:pPr algn="ctr">
                        <a:lnSpc>
                          <a:spcPct val="115000"/>
                        </a:lnSpc>
                        <a:spcAft>
                          <a:spcPts val="300"/>
                        </a:spcAft>
                      </a:pPr>
                      <a:r>
                        <a:rPr lang="ru-RU" sz="900" dirty="0">
                          <a:effectLst/>
                        </a:rPr>
                        <a:t>10</a:t>
                      </a:r>
                      <a:endParaRPr lang="ru-RU"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Должность, ФИО</a:t>
                      </a:r>
                      <a:r>
                        <a:rPr lang="ru-RU" sz="1100" baseline="0" dirty="0">
                          <a:effectLst/>
                        </a:rPr>
                        <a:t> </a:t>
                      </a:r>
                      <a:r>
                        <a:rPr lang="ru-RU" sz="1100" dirty="0">
                          <a:effectLst/>
                        </a:rPr>
                        <a:t>руководителя участника </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tc>
                  <a:txBody>
                    <a:bodyPr/>
                    <a:lstStyle/>
                    <a:p>
                      <a:pPr marL="36195" marR="36195">
                        <a:spcBef>
                          <a:spcPts val="200"/>
                        </a:spcBef>
                        <a:spcAft>
                          <a:spcPts val="200"/>
                        </a:spcAft>
                      </a:pPr>
                      <a:r>
                        <a:rPr lang="ru-RU" sz="1100" dirty="0">
                          <a:effectLst/>
                        </a:rPr>
                        <a:t>Генеральный директор Баринова Марина Анатольевна</a:t>
                      </a:r>
                      <a:endParaRPr lang="ru-RU" sz="1100" dirty="0">
                        <a:effectLst/>
                        <a:latin typeface="Times New Roman" panose="02020603050405020304" pitchFamily="18" charset="0"/>
                        <a:ea typeface="Times New Roman" panose="02020603050405020304" pitchFamily="18" charset="0"/>
                      </a:endParaRPr>
                    </a:p>
                  </a:txBody>
                  <a:tcPr marL="50643" marR="50643" marT="0" marB="0">
                    <a:noFill/>
                  </a:tcPr>
                </a:tc>
                <a:extLst>
                  <a:ext uri="{0D108BD9-81ED-4DB2-BD59-A6C34878D82A}">
                    <a16:rowId xmlns:a16="http://schemas.microsoft.com/office/drawing/2014/main" val="10010"/>
                  </a:ext>
                </a:extLst>
              </a:tr>
            </a:tbl>
          </a:graphicData>
        </a:graphic>
      </p:graphicFrame>
      <p:pic>
        <p:nvPicPr>
          <p:cNvPr id="6" name="Picture 2" descr="Логотип 2"/>
          <p:cNvPicPr>
            <a:picLocks noChangeAspect="1" noChangeArrowheads="1"/>
          </p:cNvPicPr>
          <p:nvPr/>
        </p:nvPicPr>
        <p:blipFill>
          <a:blip r:embed="rId4"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142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rmAutofit/>
          </a:bodyPr>
          <a:lstStyle/>
          <a:p>
            <a:r>
              <a:rPr lang="ru-RU" sz="4400" b="1" dirty="0"/>
              <a:t>Спасибо за внимание!</a:t>
            </a:r>
          </a:p>
        </p:txBody>
      </p:sp>
      <p:sp>
        <p:nvSpPr>
          <p:cNvPr id="5" name="Подзаголовок 4"/>
          <p:cNvSpPr>
            <a:spLocks noGrp="1"/>
          </p:cNvSpPr>
          <p:nvPr>
            <p:ph type="subTitle" idx="1"/>
          </p:nvPr>
        </p:nvSpPr>
        <p:spPr/>
        <p:txBody>
          <a:bodyPr/>
          <a:lstStyle/>
          <a:p>
            <a:endParaRPr lang="ru-RU" dirty="0"/>
          </a:p>
        </p:txBody>
      </p:sp>
      <p:pic>
        <p:nvPicPr>
          <p:cNvPr id="7" name="Picture 2" descr="Логотип 2"/>
          <p:cNvPicPr>
            <a:picLocks noChangeAspect="1" noChangeArrowheads="1"/>
          </p:cNvPicPr>
          <p:nvPr/>
        </p:nvPicPr>
        <p:blipFill>
          <a:blip r:embed="rId2" cstate="print">
            <a:lum contrast="6000"/>
            <a:extLst>
              <a:ext uri="{28A0092B-C50C-407E-A947-70E740481C1C}">
                <a14:useLocalDpi xmlns:a14="http://schemas.microsoft.com/office/drawing/2010/main" val="0"/>
              </a:ext>
            </a:extLst>
          </a:blip>
          <a:srcRect/>
          <a:stretch>
            <a:fillRect/>
          </a:stretch>
        </p:blipFill>
        <p:spPr bwMode="auto">
          <a:xfrm>
            <a:off x="9960450" y="0"/>
            <a:ext cx="2231550" cy="348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360167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138</TotalTime>
  <Words>1904</Words>
  <Application>Microsoft Office PowerPoint</Application>
  <PresentationFormat>Широкоэкранный</PresentationFormat>
  <Paragraphs>158</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Times New Roman</vt:lpstr>
      <vt:lpstr>Тема Office</vt:lpstr>
      <vt:lpstr>ЗАО «Аудит-Гарантия-М»</vt:lpstr>
      <vt:lpstr>Аккредитация</vt:lpstr>
      <vt:lpstr>Информация о членстве в саморегулируемой организации аудиторов</vt:lpstr>
      <vt:lpstr>Информация о проверках внешнего контроля качества</vt:lpstr>
      <vt:lpstr>Оказываемые услуги</vt:lpstr>
      <vt:lpstr>Аудит</vt:lpstr>
      <vt:lpstr>Консалтинговые услуги</vt:lpstr>
      <vt:lpstr>Бухгалтерское обслуживание</vt:lpstr>
      <vt:lpstr>Инвентаризация</vt:lpstr>
      <vt:lpstr>Сведения об опыте работы</vt:lpstr>
      <vt:lpstr>Презентация PowerPoint</vt:lpstr>
      <vt:lpstr>Презентация PowerPoint</vt:lpstr>
      <vt:lpstr>Презентация PowerPoint</vt:lpstr>
      <vt:lpstr>Квалификация специалистов</vt:lpstr>
      <vt:lpstr>Гарантии и заверения</vt:lpstr>
      <vt:lpstr>Карта партнера</vt:lpstr>
      <vt:lpstr>Спасибо за внимание!</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ЗАО «Аудит-Гарантия-М»</dc:title>
  <dc:creator>slon</dc:creator>
  <cp:lastModifiedBy>Стас</cp:lastModifiedBy>
  <cp:revision>36</cp:revision>
  <dcterms:created xsi:type="dcterms:W3CDTF">2017-01-24T09:51:05Z</dcterms:created>
  <dcterms:modified xsi:type="dcterms:W3CDTF">2025-03-27T09:23:19Z</dcterms:modified>
</cp:coreProperties>
</file>